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3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17DB8801-5469-4189-B31B-F3E995E025B6}" type="datetimeFigureOut">
              <a:rPr lang="en-US" smtClean="0"/>
              <a:t>4/30/2022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85C0C-9F20-490F-9F95-A011DCEAD24D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25400" ty="6350" sx="71000" sy="71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114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B8801-5469-4189-B31B-F3E995E025B6}" type="datetimeFigureOut">
              <a:rPr lang="en-US" smtClean="0"/>
              <a:t>4/30/2022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85C0C-9F20-490F-9F95-A011DCEAD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151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B8801-5469-4189-B31B-F3E995E025B6}" type="datetimeFigureOut">
              <a:rPr lang="en-US" smtClean="0"/>
              <a:t>4/30/2022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85C0C-9F20-490F-9F95-A011DCEAD24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57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B8801-5469-4189-B31B-F3E995E025B6}" type="datetimeFigureOut">
              <a:rPr lang="en-US" smtClean="0"/>
              <a:t>4/30/2022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85C0C-9F20-490F-9F95-A011DCEAD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87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B8801-5469-4189-B31B-F3E995E025B6}" type="datetimeFigureOut">
              <a:rPr lang="en-US" smtClean="0"/>
              <a:t>4/30/2022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85C0C-9F20-490F-9F95-A011DCEAD24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25400" ty="6350" sx="71000" sy="71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608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B8801-5469-4189-B31B-F3E995E025B6}" type="datetimeFigureOut">
              <a:rPr lang="en-US" smtClean="0"/>
              <a:t>4/30/2022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85C0C-9F20-490F-9F95-A011DCEAD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72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B8801-5469-4189-B31B-F3E995E025B6}" type="datetimeFigureOut">
              <a:rPr lang="en-US" smtClean="0"/>
              <a:t>4/30/2022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85C0C-9F20-490F-9F95-A011DCEAD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97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B8801-5469-4189-B31B-F3E995E025B6}" type="datetimeFigureOut">
              <a:rPr lang="en-US" smtClean="0"/>
              <a:t>4/30/2022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85C0C-9F20-490F-9F95-A011DCEAD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74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B8801-5469-4189-B31B-F3E995E025B6}" type="datetimeFigureOut">
              <a:rPr lang="en-US" smtClean="0"/>
              <a:t>4/30/2022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85C0C-9F20-490F-9F95-A011DCEAD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46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B8801-5469-4189-B31B-F3E995E025B6}" type="datetimeFigureOut">
              <a:rPr lang="en-US" smtClean="0"/>
              <a:t>4/30/2022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85C0C-9F20-490F-9F95-A011DCEAD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15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/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B8801-5469-4189-B31B-F3E995E025B6}" type="datetimeFigureOut">
              <a:rPr lang="en-US" smtClean="0"/>
              <a:t>4/30/2022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85C0C-9F20-490F-9F95-A011DCEAD24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097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7DB8801-5469-4189-B31B-F3E995E025B6}" type="datetimeFigureOut">
              <a:rPr lang="en-US" smtClean="0"/>
              <a:t>4/30/2022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DB85C0C-9F20-490F-9F95-A011DCEAD24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958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freepngimg.com/png/7974-playing-cards-png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3B280-8CD8-4585-AB6E-50564045A4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0729" y="4896178"/>
            <a:ext cx="8153401" cy="1773356"/>
          </a:xfrm>
        </p:spPr>
        <p:txBody>
          <a:bodyPr>
            <a:normAutofit/>
          </a:bodyPr>
          <a:lstStyle/>
          <a:p>
            <a:pPr algn="l"/>
            <a:r>
              <a:rPr lang="en-US" sz="6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Kotshena Team</a:t>
            </a:r>
            <a:br>
              <a:rPr lang="en-US" sz="6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https://github.com/AmirAhmedECEGit/Kotshena.git</a:t>
            </a:r>
            <a:endParaRPr lang="en-US" sz="6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7FEDB5-7005-433B-ACEB-523FF87F1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34401" y="4649821"/>
            <a:ext cx="3200400" cy="2357016"/>
          </a:xfrm>
        </p:spPr>
        <p:txBody>
          <a:bodyPr>
            <a:normAutofit/>
          </a:bodyPr>
          <a:lstStyle/>
          <a:p>
            <a:r>
              <a:rPr lang="en-US" sz="2400" b="1" dirty="0"/>
              <a:t>Amir Ahmed Hassan</a:t>
            </a:r>
          </a:p>
          <a:p>
            <a:r>
              <a:rPr lang="en-US" sz="2400" b="1" dirty="0"/>
              <a:t>Ahmed Sayed Bakry</a:t>
            </a:r>
          </a:p>
          <a:p>
            <a:r>
              <a:rPr lang="en-US" sz="2400" b="1" dirty="0"/>
              <a:t>Omnia Ehab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F81D67-9236-480A-9070-8425116A6C6A}"/>
              </a:ext>
            </a:extLst>
          </p:cNvPr>
          <p:cNvSpPr/>
          <p:nvPr/>
        </p:nvSpPr>
        <p:spPr>
          <a:xfrm>
            <a:off x="3991106" y="1025190"/>
            <a:ext cx="4543295" cy="2585323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Embedded</a:t>
            </a:r>
            <a:b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Systems</a:t>
            </a:r>
            <a:b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Structures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4E1B5F-EA9F-40E5-9A8D-14183384F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3489150">
            <a:off x="7436990" y="455829"/>
            <a:ext cx="4347316" cy="33772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830F17-903A-444D-9CE1-08A07220C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9599740">
            <a:off x="632860" y="391080"/>
            <a:ext cx="4311687" cy="334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761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4A10F1-4C92-4E99-8696-2F6C283D2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77" y="11931"/>
            <a:ext cx="10436772" cy="68460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C0CD7-4935-4650-94AB-1E48D21CE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7" y="515007"/>
            <a:ext cx="9351269" cy="6074979"/>
          </a:xfr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pPr algn="l"/>
            <a:endParaRPr lang="en-US" b="1" i="0" dirty="0">
              <a:solidFill>
                <a:schemeClr val="bg2"/>
              </a:solidFill>
              <a:effectLst/>
              <a:latin typeface="-apple-system"/>
            </a:endParaRPr>
          </a:p>
          <a:p>
            <a:pPr algn="l"/>
            <a:r>
              <a:rPr lang="en-US" sz="3600" b="1" i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apple-system"/>
              </a:rPr>
              <a:t>Egyptian Komey/Basra game </a:t>
            </a:r>
            <a:r>
              <a:rPr lang="en-US" sz="3600" b="1" i="1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apple-system"/>
              </a:rPr>
              <a:t>Desription</a:t>
            </a:r>
            <a:r>
              <a:rPr lang="en-US" sz="3600" b="1" i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apple-system"/>
              </a:rPr>
              <a:t>/Rules:</a:t>
            </a:r>
          </a:p>
          <a:p>
            <a:pPr algn="l">
              <a:buFont typeface="+mj-lt"/>
              <a:buAutoNum type="arabicPeriod"/>
            </a:pPr>
            <a:r>
              <a:rPr lang="en-US" sz="2400" b="1" i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apple-system"/>
              </a:rPr>
              <a:t>the deck consists of 52 playing cards: </a:t>
            </a:r>
          </a:p>
          <a:p>
            <a:pPr algn="l">
              <a:buFont typeface="+mj-lt"/>
              <a:buAutoNum type="arabicPeriod"/>
            </a:pPr>
            <a:endParaRPr lang="en-US" sz="2400" b="1" i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apple-system"/>
            </a:endParaRPr>
          </a:p>
          <a:p>
            <a:pPr algn="l">
              <a:buFont typeface="+mj-lt"/>
              <a:buAutoNum type="arabicPeriod"/>
            </a:pPr>
            <a:endParaRPr lang="en-US" sz="2400" b="1" i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sz="2400" b="1" i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apple-system"/>
              </a:rPr>
              <a:t>Numbers </a:t>
            </a:r>
            <a:r>
              <a:rPr lang="en-US" sz="2400" b="1" i="1" dirty="0">
                <a:solidFill>
                  <a:srgbClr val="FF0000"/>
                </a:solidFill>
                <a:effectLst>
                  <a:outerShdw dist="38100" dir="2700000" algn="tl">
                    <a:srgbClr val="000000"/>
                  </a:outerShdw>
                </a:effectLst>
                <a:latin typeface="-apple-system"/>
              </a:rPr>
              <a:t>(1 -&gt; 10) and Pictures (J,Q,K)</a:t>
            </a:r>
          </a:p>
          <a:p>
            <a:pPr algn="l">
              <a:buFont typeface="+mj-lt"/>
              <a:buAutoNum type="arabicPeriod"/>
            </a:pPr>
            <a:r>
              <a:rPr lang="en-US" sz="2400" b="1" i="1" dirty="0">
                <a:solidFill>
                  <a:schemeClr val="bg1"/>
                </a:solidFill>
                <a:effectLst>
                  <a:outerShdw dist="38100" dir="2700000" algn="tl">
                    <a:srgbClr val="000000"/>
                  </a:outerShdw>
                </a:effectLst>
                <a:latin typeface="-apple-system"/>
              </a:rPr>
              <a:t>You can eat/bank floor cards that sum up to your card</a:t>
            </a:r>
          </a:p>
          <a:p>
            <a:pPr marL="0" indent="0">
              <a:buNone/>
            </a:pP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614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C40D3-5237-4059-A226-BC422D4F7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289034"/>
            <a:ext cx="9720072" cy="1499616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 Flow: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98675-9A9E-4832-AB70-9B2FF9B67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413642"/>
            <a:ext cx="11031238" cy="5302469"/>
          </a:xfrm>
        </p:spPr>
        <p:txBody>
          <a:bodyPr>
            <a:normAutofit/>
          </a:bodyPr>
          <a:lstStyle/>
          <a:p>
            <a:r>
              <a:rPr lang="en-US" sz="3600" dirty="0"/>
              <a:t>1- Macros</a:t>
            </a:r>
          </a:p>
          <a:p>
            <a:r>
              <a:rPr lang="en-US" sz="3600" dirty="0"/>
              <a:t>2- </a:t>
            </a:r>
            <a:r>
              <a:rPr lang="en-US" sz="3600" dirty="0">
                <a:solidFill>
                  <a:srgbClr val="00B050"/>
                </a:solidFill>
              </a:rPr>
              <a:t>Utility</a:t>
            </a:r>
            <a:r>
              <a:rPr lang="en-US" sz="3600" dirty="0"/>
              <a:t> functions</a:t>
            </a:r>
          </a:p>
          <a:p>
            <a:r>
              <a:rPr lang="en-US" sz="3600" dirty="0"/>
              <a:t>3- Data Structures (</a:t>
            </a:r>
            <a:r>
              <a:rPr lang="en-US" sz="3600" dirty="0">
                <a:solidFill>
                  <a:schemeClr val="accent4">
                    <a:lumMod val="75000"/>
                  </a:schemeClr>
                </a:solidFill>
              </a:rPr>
              <a:t>AVL TREE </a:t>
            </a:r>
            <a:r>
              <a:rPr lang="en-US" sz="3600" dirty="0"/>
              <a:t>– </a:t>
            </a:r>
            <a:r>
              <a:rPr lang="en-US" sz="3600" dirty="0">
                <a:solidFill>
                  <a:srgbClr val="FF0000"/>
                </a:solidFill>
              </a:rPr>
              <a:t>HASH TABLE</a:t>
            </a:r>
            <a:r>
              <a:rPr lang="en-US" sz="3600" dirty="0"/>
              <a:t>)</a:t>
            </a:r>
          </a:p>
          <a:p>
            <a:r>
              <a:rPr lang="en-US" sz="3600" dirty="0"/>
              <a:t>4- Gamified Structures</a:t>
            </a:r>
          </a:p>
          <a:p>
            <a:pPr lvl="1"/>
            <a:r>
              <a:rPr lang="en-US" sz="22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Player Hand -&gt; </a:t>
            </a:r>
            <a:r>
              <a:rPr lang="en-US" sz="2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AVL</a:t>
            </a:r>
            <a:r>
              <a:rPr lang="en-US" sz="22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 </a:t>
            </a:r>
            <a:r>
              <a:rPr lang="en-US" sz="2200" dirty="0"/>
              <a:t>stores player cards hierarchically, it also compares ranks.</a:t>
            </a:r>
            <a:endParaRPr lang="en-US" sz="22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sz="2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Floor and Deck </a:t>
            </a:r>
            <a:r>
              <a:rPr lang="en-US" sz="2200" dirty="0">
                <a:solidFill>
                  <a:srgbClr val="FF0000"/>
                </a:solidFill>
              </a:rPr>
              <a:t>-&gt; Hash Table : </a:t>
            </a:r>
            <a:r>
              <a:rPr lang="en-US" sz="2200" dirty="0"/>
              <a:t>stores cards indexed with hashing function.</a:t>
            </a:r>
            <a:endParaRPr lang="en-US" sz="2200" dirty="0">
              <a:solidFill>
                <a:srgbClr val="FF0000"/>
              </a:solidFill>
            </a:endParaRPr>
          </a:p>
          <a:p>
            <a:r>
              <a:rPr lang="en-US" sz="3600" dirty="0"/>
              <a:t>5- </a:t>
            </a:r>
            <a:r>
              <a:rPr 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Komey</a:t>
            </a:r>
            <a:r>
              <a:rPr lang="en-US" sz="3600" dirty="0"/>
              <a:t> Class</a:t>
            </a:r>
            <a:endParaRPr lang="en-US" sz="2800" dirty="0"/>
          </a:p>
          <a:p>
            <a:pPr lvl="1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Play() </a:t>
            </a:r>
            <a:r>
              <a:rPr lang="en-US" sz="2400" dirty="0"/>
              <a:t>function which codes for Rounds and Scores </a:t>
            </a:r>
          </a:p>
          <a:p>
            <a:endParaRPr lang="en-US" sz="3600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5FF648-9D9A-47E3-9C36-696995EF2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492" y="1077744"/>
            <a:ext cx="6196756" cy="149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846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6460D-3C36-4FB8-B1D4-4652CB084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34" y="567560"/>
            <a:ext cx="2417379" cy="151727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7030A0"/>
                </a:solidFill>
              </a:rPr>
              <a:t>Headers</a:t>
            </a:r>
            <a:br>
              <a:rPr lang="en-US" sz="4000" dirty="0">
                <a:solidFill>
                  <a:srgbClr val="7030A0"/>
                </a:solidFill>
              </a:rPr>
            </a:br>
            <a:r>
              <a:rPr lang="en-US" sz="4000" dirty="0">
                <a:solidFill>
                  <a:srgbClr val="7030A0"/>
                </a:solidFill>
              </a:rPr>
              <a:t>&amp;</a:t>
            </a:r>
            <a:br>
              <a:rPr lang="en-US" sz="4000" dirty="0">
                <a:solidFill>
                  <a:srgbClr val="7030A0"/>
                </a:solidFill>
              </a:rPr>
            </a:br>
            <a:r>
              <a:rPr lang="en-US" sz="4000" dirty="0">
                <a:solidFill>
                  <a:srgbClr val="7030A0"/>
                </a:solidFill>
              </a:rPr>
              <a:t>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ED4404-0EE9-4404-ADEB-FD2B9C156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530" y="0"/>
            <a:ext cx="911246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8DD561-9416-4461-9220-E251D561EAB1}"/>
              </a:ext>
            </a:extLst>
          </p:cNvPr>
          <p:cNvSpPr txBox="1"/>
          <p:nvPr/>
        </p:nvSpPr>
        <p:spPr>
          <a:xfrm>
            <a:off x="441435" y="2084833"/>
            <a:ext cx="272217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Organize code</a:t>
            </a:r>
          </a:p>
          <a:p>
            <a:pPr marL="342900" indent="-342900">
              <a:buFontTx/>
              <a:buChar char="-"/>
            </a:pPr>
            <a:endPara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Tx/>
              <a:buChar char="-"/>
            </a:pPr>
            <a:r>
              <a:rPr lang="en-US" sz="2400" dirty="0"/>
              <a:t>Reduced main file size from </a:t>
            </a:r>
            <a:r>
              <a:rPr lang="en-US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1400 </a:t>
            </a:r>
            <a:r>
              <a:rPr lang="en-US" sz="2400" dirty="0"/>
              <a:t>lines</a:t>
            </a:r>
            <a:r>
              <a:rPr lang="en-US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/>
              <a:t>to </a:t>
            </a:r>
            <a:r>
              <a:rPr lang="en-US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70 </a:t>
            </a:r>
            <a:r>
              <a:rPr lang="en-US" sz="2400" dirty="0"/>
              <a:t>lines!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Helped with </a:t>
            </a:r>
            <a:r>
              <a:rPr lang="en-US" sz="2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debugging</a:t>
            </a:r>
            <a:endParaRPr lang="en-US" sz="24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38505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F50A-05B6-4C4E-9CBE-73EB01E59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0D3EF-1CA8-48B6-B075-ECF15DD15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502979"/>
            <a:ext cx="9720073" cy="4806381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Hash Table : </a:t>
            </a:r>
            <a:endParaRPr lang="en-US" sz="2800" dirty="0"/>
          </a:p>
          <a:p>
            <a:r>
              <a:rPr lang="en-US" sz="2800" dirty="0"/>
              <a:t>O(1): insertion and deletion</a:t>
            </a:r>
          </a:p>
          <a:p>
            <a:r>
              <a:rPr lang="en-US" sz="2800" dirty="0"/>
              <a:t>O(1): searching a card in it</a:t>
            </a:r>
          </a:p>
          <a:p>
            <a:r>
              <a:rPr lang="en-US" sz="2800" dirty="0"/>
              <a:t>O(1): deleting multiple cards in same round</a:t>
            </a:r>
          </a:p>
          <a:p>
            <a:r>
              <a:rPr lang="en-US" sz="2800" dirty="0">
                <a:solidFill>
                  <a:srgbClr val="FF0000"/>
                </a:solidFill>
              </a:rPr>
              <a:t>AVL Tree:</a:t>
            </a:r>
            <a:endParaRPr lang="en-US" sz="2800" dirty="0"/>
          </a:p>
          <a:p>
            <a:r>
              <a:rPr lang="en-US" sz="2800" dirty="0"/>
              <a:t>O(Log n): insertion and deletion</a:t>
            </a:r>
          </a:p>
          <a:p>
            <a:r>
              <a:rPr lang="en-US" sz="2800" dirty="0">
                <a:solidFill>
                  <a:srgbClr val="FF0000"/>
                </a:solidFill>
              </a:rPr>
              <a:t>Rank Tree:</a:t>
            </a:r>
          </a:p>
          <a:p>
            <a:r>
              <a:rPr lang="en-US" sz="2800" dirty="0"/>
              <a:t>O(n): comparison of card ranks for AI to play best possible win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63246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56F6BB-CBC2-4955-9AE3-DBBB46600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0D2320-D614-4968-A46E-A546E79948CD}"/>
              </a:ext>
            </a:extLst>
          </p:cNvPr>
          <p:cNvSpPr txBox="1"/>
          <p:nvPr/>
        </p:nvSpPr>
        <p:spPr>
          <a:xfrm>
            <a:off x="7231118" y="388882"/>
            <a:ext cx="51602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7535920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A41AC481-B287-49C8-90EF-C669597D2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53</TotalTime>
  <Words>219</Words>
  <Application>Microsoft Office PowerPoint</Application>
  <PresentationFormat>Widescreen</PresentationFormat>
  <Paragraphs>37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-apple-system</vt:lpstr>
      <vt:lpstr>Calibri</vt:lpstr>
      <vt:lpstr>Cambria</vt:lpstr>
      <vt:lpstr>Tw Cen MT</vt:lpstr>
      <vt:lpstr>Wingdings 3</vt:lpstr>
      <vt:lpstr>Integral</vt:lpstr>
      <vt:lpstr>Kotshena Team https://github.com/AmirAhmedECEGit/Kotshena.git</vt:lpstr>
      <vt:lpstr>PowerPoint Presentation</vt:lpstr>
      <vt:lpstr>CODE Flow:</vt:lpstr>
      <vt:lpstr>Headers &amp; OOP</vt:lpstr>
      <vt:lpstr>Time Complexity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Kotshena Team</dc:title>
  <dc:creator>Owner</dc:creator>
  <cp:lastModifiedBy>Owner</cp:lastModifiedBy>
  <cp:revision>63</cp:revision>
  <dcterms:created xsi:type="dcterms:W3CDTF">2022-04-30T11:57:56Z</dcterms:created>
  <dcterms:modified xsi:type="dcterms:W3CDTF">2022-04-30T13:00:22Z</dcterms:modified>
</cp:coreProperties>
</file>